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2637" autoAdjust="0"/>
  </p:normalViewPr>
  <p:slideViewPr>
    <p:cSldViewPr>
      <p:cViewPr varScale="1">
        <p:scale>
          <a:sx n="74" d="100"/>
          <a:sy n="74" d="100"/>
        </p:scale>
        <p:origin x="3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1328-C54B-47C6-A315-0652DD55C27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8F26-A6D2-46F4-9032-094DD442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3792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96665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62499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650411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881262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94832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24329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2856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268940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65417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617380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805047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946082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351067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027214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544933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385274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781000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389980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8485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23087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7345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21704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864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57443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70969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0837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3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1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0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4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8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12AF1-BB0C-425A-AE0C-943BD0DFED1F}"/>
              </a:ext>
            </a:extLst>
          </p:cNvPr>
          <p:cNvSpPr txBox="1"/>
          <p:nvPr/>
        </p:nvSpPr>
        <p:spPr>
          <a:xfrm>
            <a:off x="2095500" y="2133600"/>
            <a:ext cx="567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</a:rPr>
              <a:t>Test of hypotheses</a:t>
            </a:r>
          </a:p>
        </p:txBody>
      </p:sp>
    </p:spTree>
    <p:extLst>
      <p:ext uri="{BB962C8B-B14F-4D97-AF65-F5344CB8AC3E}">
        <p14:creationId xmlns:p14="http://schemas.microsoft.com/office/powerpoint/2010/main" val="355922320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6A6A0-4959-478B-8959-3D1541E37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99" y="1233112"/>
            <a:ext cx="7104099" cy="28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61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B8C25-69C5-413F-A49E-21FF414FC8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" t="42967" r="2582" b="1790"/>
          <a:stretch/>
        </p:blipFill>
        <p:spPr>
          <a:xfrm>
            <a:off x="2133600" y="2743200"/>
            <a:ext cx="6914445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813B1-BBA1-4105-9543-ABD104524DD9}"/>
              </a:ext>
            </a:extLst>
          </p:cNvPr>
          <p:cNvSpPr txBox="1"/>
          <p:nvPr/>
        </p:nvSpPr>
        <p:spPr>
          <a:xfrm>
            <a:off x="2133600" y="113441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After a significance level is chosen, a critical value is selected from a table for the appropriate test. 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The critical value determines the critical and non-critical regions. </a:t>
            </a:r>
          </a:p>
        </p:txBody>
      </p:sp>
    </p:spTree>
    <p:extLst>
      <p:ext uri="{BB962C8B-B14F-4D97-AF65-F5344CB8AC3E}">
        <p14:creationId xmlns:p14="http://schemas.microsoft.com/office/powerpoint/2010/main" val="19180236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D7A677-0D51-4B4B-BE94-3AFF8E32C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41" y="1219200"/>
            <a:ext cx="7008638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F7EF7-FF1F-4099-B585-E385C40EB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936" y="4371975"/>
            <a:ext cx="7008638" cy="10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35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57400" y="55253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6A159-E391-47F0-B679-72D63A363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622461"/>
            <a:ext cx="6400800" cy="59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97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57400" y="55253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21730E-816B-49BA-B20A-FB5F1DB74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90600"/>
            <a:ext cx="7028747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187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97FD-6829-43D4-94B2-CCB46202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20" y="533400"/>
            <a:ext cx="2695575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30ECF0-8325-4AA7-9971-E88C1E3B4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715" y="1230512"/>
            <a:ext cx="7086600" cy="2693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988F0-051C-460A-952B-311976194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473" y="4133850"/>
            <a:ext cx="6933127" cy="11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158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97FD-6829-43D4-94B2-CCB46202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91348"/>
            <a:ext cx="2695575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4F2FE2-FEC4-40EA-9157-B2263FD75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070825"/>
            <a:ext cx="6858000" cy="52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2893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97FD-6829-43D4-94B2-CCB46202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91348"/>
            <a:ext cx="2695575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289F4-7FC4-437F-A8AC-B46976587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537" y="1295400"/>
            <a:ext cx="7129463" cy="31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574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97FD-6829-43D4-94B2-CCB46202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91348"/>
            <a:ext cx="2695575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AA947B-F559-49F3-BD9E-4D80EF230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399" y="838200"/>
            <a:ext cx="7009239" cy="5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088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97FD-6829-43D4-94B2-CCB46202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91348"/>
            <a:ext cx="2695575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D861B-25F1-465B-8E60-C75C4458B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1" y="1058141"/>
            <a:ext cx="6900096" cy="35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32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76CE1F-377F-4932-8E38-8FD1FEC0CFD1}"/>
              </a:ext>
            </a:extLst>
          </p:cNvPr>
          <p:cNvSpPr/>
          <p:nvPr/>
        </p:nvSpPr>
        <p:spPr>
          <a:xfrm>
            <a:off x="2047741" y="1143000"/>
            <a:ext cx="693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-Roman"/>
              </a:rPr>
              <a:t>Researchers are interested in answering many types of questions. </a:t>
            </a:r>
          </a:p>
          <a:p>
            <a:endParaRPr lang="en-US" dirty="0">
              <a:solidFill>
                <a:srgbClr val="231F20"/>
              </a:solidFill>
              <a:latin typeface="Times-Roman"/>
            </a:endParaRPr>
          </a:p>
          <a:p>
            <a:r>
              <a:rPr lang="en-US" dirty="0">
                <a:solidFill>
                  <a:srgbClr val="231F20"/>
                </a:solidFill>
                <a:latin typeface="Times-Roman"/>
              </a:rPr>
              <a:t>For example, a scientist might want to know whether the earth is warming up. </a:t>
            </a:r>
          </a:p>
          <a:p>
            <a:endParaRPr lang="en-US" dirty="0">
              <a:solidFill>
                <a:srgbClr val="231F20"/>
              </a:solidFill>
              <a:latin typeface="Times-Roman"/>
            </a:endParaRPr>
          </a:p>
          <a:p>
            <a:r>
              <a:rPr lang="en-US" dirty="0">
                <a:solidFill>
                  <a:srgbClr val="231F20"/>
                </a:solidFill>
                <a:latin typeface="Times-Roman"/>
              </a:rPr>
              <a:t>A physician might want to know whether a new medication will lower a person’s blood pressure. </a:t>
            </a:r>
          </a:p>
          <a:p>
            <a:endParaRPr lang="en-US" dirty="0">
              <a:solidFill>
                <a:srgbClr val="231F20"/>
              </a:solidFill>
              <a:latin typeface="Times-Roman"/>
            </a:endParaRPr>
          </a:p>
          <a:p>
            <a:r>
              <a:rPr lang="en-US" dirty="0">
                <a:solidFill>
                  <a:srgbClr val="231F20"/>
                </a:solidFill>
                <a:latin typeface="Times-Roman"/>
              </a:rPr>
              <a:t>An educator might wish to see whether a new teaching technique is better than a traditional one.  </a:t>
            </a:r>
          </a:p>
          <a:p>
            <a:endParaRPr lang="en-US" dirty="0">
              <a:solidFill>
                <a:srgbClr val="231F20"/>
              </a:solidFill>
              <a:latin typeface="Times-Roman"/>
            </a:endParaRPr>
          </a:p>
          <a:p>
            <a:r>
              <a:rPr lang="en-US" dirty="0">
                <a:solidFill>
                  <a:srgbClr val="231F20"/>
                </a:solidFill>
                <a:latin typeface="Times-Roman"/>
              </a:rPr>
              <a:t>A retail merchant might want to know whether the public prefers a certain color in a new line of fashion. </a:t>
            </a:r>
          </a:p>
          <a:p>
            <a:endParaRPr lang="en-US" dirty="0">
              <a:solidFill>
                <a:srgbClr val="231F20"/>
              </a:solidFill>
              <a:latin typeface="Times-Roman"/>
            </a:endParaRPr>
          </a:p>
          <a:p>
            <a:r>
              <a:rPr lang="en-US" dirty="0">
                <a:solidFill>
                  <a:srgbClr val="231F20"/>
                </a:solidFill>
                <a:latin typeface="Times-Roman"/>
              </a:rPr>
              <a:t>Automobile manufacturers are interested in determining whether seat belts will reduce the severity of injuries caused by accidents. </a:t>
            </a:r>
          </a:p>
          <a:p>
            <a:endParaRPr lang="en-US" dirty="0">
              <a:solidFill>
                <a:srgbClr val="231F20"/>
              </a:solidFill>
              <a:latin typeface="Times-Roman"/>
            </a:endParaRPr>
          </a:p>
          <a:p>
            <a:r>
              <a:rPr lang="en-US" dirty="0">
                <a:solidFill>
                  <a:srgbClr val="231F20"/>
                </a:solidFill>
                <a:latin typeface="Times-Roman"/>
              </a:rPr>
              <a:t>These types of questions can be addressed through statistical </a:t>
            </a:r>
            <a:r>
              <a:rPr lang="en-US" b="1" dirty="0">
                <a:solidFill>
                  <a:srgbClr val="231F20"/>
                </a:solidFill>
                <a:latin typeface="Times-Bold"/>
              </a:rPr>
              <a:t>hypothesis testing,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which is a decision-making process for evaluating claims about a population.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360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+mj-lt"/>
              </a:rPr>
              <a:t>Test of hypothesis</a:t>
            </a:r>
          </a:p>
        </p:txBody>
      </p:sp>
    </p:spTree>
    <p:extLst>
      <p:ext uri="{BB962C8B-B14F-4D97-AF65-F5344CB8AC3E}">
        <p14:creationId xmlns:p14="http://schemas.microsoft.com/office/powerpoint/2010/main" val="338826945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97FD-6829-43D4-94B2-CCB46202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02047"/>
            <a:ext cx="2695575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ABA557-03FF-404F-8D4A-A35D0CB0E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425" y="533489"/>
            <a:ext cx="5638800" cy="5834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0B80F-B46B-49D3-ADDE-80275EEAE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6179530"/>
            <a:ext cx="5638800" cy="6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9488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323EB-24CA-4ADD-8A1F-BC70E2E3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381000"/>
            <a:ext cx="6934200" cy="336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55D77-A899-4121-9B9D-F7516F844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1" y="3901143"/>
            <a:ext cx="6705600" cy="24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200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7A98E4-D691-43ED-A4AB-C1BEF5844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082" y="533400"/>
            <a:ext cx="693320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6762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01D5D-2460-4556-9932-B7E141786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33400"/>
            <a:ext cx="683460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354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410D12-138B-462B-991A-B9CF8D1F2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10403"/>
            <a:ext cx="5562600" cy="6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1766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D1D5E8-5666-4A42-9359-C8FC473B7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54" y="304800"/>
            <a:ext cx="7088746" cy="135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CDAE4-C11B-44CF-9BFB-AA9550609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254" y="1959838"/>
            <a:ext cx="6936346" cy="1910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6DD61-4330-4F73-9BE9-AEA6B01A1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174775"/>
            <a:ext cx="2676525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457EE-3EF8-4DA7-8E2A-E94A73F87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402" y="4689125"/>
            <a:ext cx="6821025" cy="17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6637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6DD61-4330-4F73-9BE9-AEA6B01A1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66" y="228600"/>
            <a:ext cx="2676525" cy="514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72DCFF-7FCF-4E48-98C3-266546A09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499" y="995161"/>
            <a:ext cx="7085709" cy="36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39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6DD61-4330-4F73-9BE9-AEA6B01A1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33082"/>
            <a:ext cx="2676525" cy="514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07AC2-AE9A-4DEE-8941-5993DF8F2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666985"/>
            <a:ext cx="6324600" cy="61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773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6DD61-4330-4F73-9BE9-AEA6B01A1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33082"/>
            <a:ext cx="2676525" cy="514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8BA6F0-26C6-4EA8-BC82-CC456AAFCC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937"/>
          <a:stretch/>
        </p:blipFill>
        <p:spPr>
          <a:xfrm>
            <a:off x="2101103" y="661384"/>
            <a:ext cx="4941794" cy="56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622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76CE1F-377F-4932-8E38-8FD1FEC0CFD1}"/>
              </a:ext>
            </a:extLst>
          </p:cNvPr>
          <p:cNvSpPr/>
          <p:nvPr/>
        </p:nvSpPr>
        <p:spPr>
          <a:xfrm>
            <a:off x="2047741" y="1143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-Roman"/>
              </a:rPr>
              <a:t>There are two specific statistical tests used for hypothesis concerning means: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890DE-3A4B-4BD2-9628-6A1E70DCD191}"/>
              </a:ext>
            </a:extLst>
          </p:cNvPr>
          <p:cNvSpPr txBox="1"/>
          <p:nvPr/>
        </p:nvSpPr>
        <p:spPr>
          <a:xfrm>
            <a:off x="2062766" y="2041958"/>
            <a:ext cx="360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z-test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E4D0C-93AE-4E94-9004-C3E82265A8EF}"/>
              </a:ext>
            </a:extLst>
          </p:cNvPr>
          <p:cNvSpPr txBox="1"/>
          <p:nvPr/>
        </p:nvSpPr>
        <p:spPr>
          <a:xfrm>
            <a:off x="2078864" y="2486125"/>
            <a:ext cx="360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t-test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E83AFA-8B5F-490A-B075-3113EE8813CB}"/>
              </a:ext>
            </a:extLst>
          </p:cNvPr>
          <p:cNvSpPr/>
          <p:nvPr/>
        </p:nvSpPr>
        <p:spPr>
          <a:xfrm>
            <a:off x="2047741" y="315761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-Roman"/>
              </a:rPr>
              <a:t>The three methods used to test hypotheses are: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611BF-76DB-4FD1-99A4-4A8F7ABFF3F4}"/>
              </a:ext>
            </a:extLst>
          </p:cNvPr>
          <p:cNvSpPr txBox="1"/>
          <p:nvPr/>
        </p:nvSpPr>
        <p:spPr>
          <a:xfrm>
            <a:off x="2047741" y="3677912"/>
            <a:ext cx="5404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traditional method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P-value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confidence interval method</a:t>
            </a:r>
          </a:p>
        </p:txBody>
      </p:sp>
    </p:spTree>
    <p:extLst>
      <p:ext uri="{BB962C8B-B14F-4D97-AF65-F5344CB8AC3E}">
        <p14:creationId xmlns:p14="http://schemas.microsoft.com/office/powerpoint/2010/main" val="26671564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DA21A-2DB7-4A0E-B1C2-CCEBBB047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41" y="1219200"/>
            <a:ext cx="699298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3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C2178-AF2B-488D-AF38-CB11133E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41" y="1295401"/>
            <a:ext cx="70327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40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0B3A7-94C4-49A3-82E0-35CD347E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295401"/>
            <a:ext cx="696526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818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08177-C243-4CB1-89F7-857F9912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130" y="1219200"/>
            <a:ext cx="697797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92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08177-C243-4CB1-89F7-857F9912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130" y="1219200"/>
            <a:ext cx="697797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97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r="74349"/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39F2-516D-4894-9A98-227833AFF561}"/>
              </a:ext>
            </a:extLst>
          </p:cNvPr>
          <p:cNvSpPr txBox="1"/>
          <p:nvPr/>
        </p:nvSpPr>
        <p:spPr>
          <a:xfrm>
            <a:off x="2047741" y="244042"/>
            <a:ext cx="481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of hypothesis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30ACE-75FC-4E80-9F16-EA0AAC7E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1145147"/>
            <a:ext cx="6930140" cy="4798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9BAA8-CFE5-4D8C-88A4-EE057575F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660" y="5685940"/>
            <a:ext cx="6930140" cy="9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58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088797-5DF7-4E8B-905E-8FCDE76AD5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Faded background picture with full-color overlay</Template>
  <TotalTime>0</TotalTime>
  <Words>12275</Words>
  <Application>Microsoft Office PowerPoint</Application>
  <PresentationFormat>On-screen Show (4:3)</PresentationFormat>
  <Paragraphs>597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Times-Bold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2017-11-14T05:57:10Z</dcterms:created>
  <dcterms:modified xsi:type="dcterms:W3CDTF">2017-11-14T08:09:17Z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TC020138919991</vt:lpwstr>
  </property>
</Properties>
</file>